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Lst>
  <p:sldSz cx="18288000" cy="10287000"/>
  <p:notesSz cx="6858000" cy="9144000"/>
  <p:embeddedFontLst>
    <p:embeddedFont>
      <p:font typeface="Lilita One" charset="1" panose="02000000000000000000"/>
      <p:regular r:id="rId17"/>
    </p:embeddedFont>
    <p:embeddedFont>
      <p:font typeface="Inter" charset="1" panose="020B0502030000000004"/>
      <p:regular r:id="rId18"/>
    </p:embeddedFont>
    <p:embeddedFont>
      <p:font typeface="Inter Bold" charset="1" panose="020B0802030000000004"/>
      <p:regular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fonts/font17.fntdata" Type="http://schemas.openxmlformats.org/officeDocument/2006/relationships/font"/><Relationship Id="rId18" Target="fonts/font18.fntdata" Type="http://schemas.openxmlformats.org/officeDocument/2006/relationships/font"/><Relationship Id="rId19" Target="fonts/font19.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svg" Type="http://schemas.openxmlformats.org/officeDocument/2006/relationships/image"/><Relationship Id="rId11" Target="../media/image10.png" Type="http://schemas.openxmlformats.org/officeDocument/2006/relationships/image"/><Relationship Id="rId12" Target="../media/image11.sv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8.png" Type="http://schemas.openxmlformats.org/officeDocument/2006/relationships/image"/><Relationship Id="rId4" Target="../media/image29.svg" Type="http://schemas.openxmlformats.org/officeDocument/2006/relationships/image"/><Relationship Id="rId5" Target="../media/image30.png" Type="http://schemas.openxmlformats.org/officeDocument/2006/relationships/image"/><Relationship Id="rId6" Target="../media/image31.sv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6.png" Type="http://schemas.openxmlformats.org/officeDocument/2006/relationships/image"/><Relationship Id="rId7" Target="../media/image17.svg" Type="http://schemas.openxmlformats.org/officeDocument/2006/relationships/image"/><Relationship Id="rId8" Target="../media/image18.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19.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22.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23.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24.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25.png" Type="http://schemas.openxmlformats.org/officeDocument/2006/relationships/image"/><Relationship Id="rId8" Target="../media/image20.png" Type="http://schemas.openxmlformats.org/officeDocument/2006/relationships/image"/><Relationship Id="rId9" Target="../media/image21.sv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26.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2.png" Type="http://schemas.openxmlformats.org/officeDocument/2006/relationships/image"/><Relationship Id="rId3" Target="../media/image13.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18.png" Type="http://schemas.openxmlformats.org/officeDocument/2006/relationships/image"/><Relationship Id="rId7" Target="../media/image2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1370349">
            <a:off x="3539685" y="2022482"/>
            <a:ext cx="12336293" cy="3564557"/>
          </a:xfrm>
          <a:custGeom>
            <a:avLst/>
            <a:gdLst/>
            <a:ahLst/>
            <a:cxnLst/>
            <a:rect r="r" b="b" t="t" l="l"/>
            <a:pathLst>
              <a:path h="3564557" w="12336293">
                <a:moveTo>
                  <a:pt x="0" y="0"/>
                </a:moveTo>
                <a:lnTo>
                  <a:pt x="12336293" y="0"/>
                </a:lnTo>
                <a:lnTo>
                  <a:pt x="12336293" y="3564556"/>
                </a:lnTo>
                <a:lnTo>
                  <a:pt x="0" y="3564556"/>
                </a:lnTo>
                <a:lnTo>
                  <a:pt x="0" y="0"/>
                </a:lnTo>
                <a:close/>
              </a:path>
            </a:pathLst>
          </a:custGeom>
          <a:blipFill>
            <a:blip r:embed="rId3">
              <a:extLst>
                <a:ext uri="{96DAC541-7B7A-43D3-8B79-37D633B846F1}">
                  <asvg:svgBlip xmlns:asvg="http://schemas.microsoft.com/office/drawing/2016/SVG/main" r:embed="rId4"/>
                </a:ext>
              </a:extLst>
            </a:blip>
            <a:stretch>
              <a:fillRect l="0" t="0" r="0" b="-81504"/>
            </a:stretch>
          </a:blipFill>
        </p:spPr>
      </p:sp>
      <p:grpSp>
        <p:nvGrpSpPr>
          <p:cNvPr name="Group 4" id="4"/>
          <p:cNvGrpSpPr/>
          <p:nvPr/>
        </p:nvGrpSpPr>
        <p:grpSpPr>
          <a:xfrm rot="0">
            <a:off x="2825149" y="1939576"/>
            <a:ext cx="12637702" cy="6407849"/>
            <a:chOff x="0" y="0"/>
            <a:chExt cx="4274726" cy="2167467"/>
          </a:xfrm>
        </p:grpSpPr>
        <p:sp>
          <p:nvSpPr>
            <p:cNvPr name="Freeform 5" id="5"/>
            <p:cNvSpPr/>
            <p:nvPr/>
          </p:nvSpPr>
          <p:spPr>
            <a:xfrm flipH="false" flipV="false" rot="0">
              <a:off x="0" y="0"/>
              <a:ext cx="4274726" cy="2167467"/>
            </a:xfrm>
            <a:custGeom>
              <a:avLst/>
              <a:gdLst/>
              <a:ahLst/>
              <a:cxnLst/>
              <a:rect r="r" b="b" t="t" l="l"/>
              <a:pathLst>
                <a:path h="2167467" w="4274726">
                  <a:moveTo>
                    <a:pt x="2137363" y="0"/>
                  </a:moveTo>
                  <a:cubicBezTo>
                    <a:pt x="956930" y="0"/>
                    <a:pt x="0" y="485204"/>
                    <a:pt x="0" y="1083733"/>
                  </a:cubicBezTo>
                  <a:cubicBezTo>
                    <a:pt x="0" y="1682263"/>
                    <a:pt x="956930" y="2167467"/>
                    <a:pt x="2137363" y="2167467"/>
                  </a:cubicBezTo>
                  <a:cubicBezTo>
                    <a:pt x="3317796" y="2167467"/>
                    <a:pt x="4274726" y="1682263"/>
                    <a:pt x="4274726" y="1083733"/>
                  </a:cubicBezTo>
                  <a:cubicBezTo>
                    <a:pt x="4274726" y="485204"/>
                    <a:pt x="3317796" y="0"/>
                    <a:pt x="2137363" y="0"/>
                  </a:cubicBezTo>
                  <a:close/>
                </a:path>
              </a:pathLst>
            </a:custGeom>
            <a:solidFill>
              <a:srgbClr val="FFFFFF"/>
            </a:solidFill>
            <a:ln cap="sq">
              <a:noFill/>
              <a:prstDash val="solid"/>
              <a:miter/>
            </a:ln>
          </p:spPr>
        </p:sp>
        <p:sp>
          <p:nvSpPr>
            <p:cNvPr name="TextBox 6" id="6"/>
            <p:cNvSpPr txBox="true"/>
            <p:nvPr/>
          </p:nvSpPr>
          <p:spPr>
            <a:xfrm>
              <a:off x="400756" y="165100"/>
              <a:ext cx="3473215" cy="1799167"/>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3330664" y="4147805"/>
            <a:ext cx="11626671" cy="2743976"/>
          </a:xfrm>
          <a:prstGeom prst="rect">
            <a:avLst/>
          </a:prstGeom>
        </p:spPr>
        <p:txBody>
          <a:bodyPr anchor="t" rtlCol="false" tIns="0" lIns="0" bIns="0" rIns="0">
            <a:spAutoFit/>
          </a:bodyPr>
          <a:lstStyle/>
          <a:p>
            <a:pPr algn="ctr">
              <a:lnSpc>
                <a:spcPts val="10083"/>
              </a:lnSpc>
            </a:pPr>
            <a:r>
              <a:rPr lang="en-US" sz="13095" spc="-288">
                <a:solidFill>
                  <a:srgbClr val="293462"/>
                </a:solidFill>
                <a:latin typeface="Lilita One"/>
                <a:ea typeface="Lilita One"/>
                <a:cs typeface="Lilita One"/>
                <a:sym typeface="Lilita One"/>
              </a:rPr>
              <a:t>NWSCC Dual Registration</a:t>
            </a:r>
          </a:p>
        </p:txBody>
      </p:sp>
      <p:sp>
        <p:nvSpPr>
          <p:cNvPr name="Freeform 8" id="8"/>
          <p:cNvSpPr/>
          <p:nvPr/>
        </p:nvSpPr>
        <p:spPr>
          <a:xfrm flipH="false" flipV="false" rot="1370349">
            <a:off x="2534313" y="4094534"/>
            <a:ext cx="12336293" cy="4194686"/>
          </a:xfrm>
          <a:custGeom>
            <a:avLst/>
            <a:gdLst/>
            <a:ahLst/>
            <a:cxnLst/>
            <a:rect r="r" b="b" t="t" l="l"/>
            <a:pathLst>
              <a:path h="4194686" w="12336293">
                <a:moveTo>
                  <a:pt x="0" y="0"/>
                </a:moveTo>
                <a:lnTo>
                  <a:pt x="12336293" y="0"/>
                </a:lnTo>
                <a:lnTo>
                  <a:pt x="12336293" y="4194686"/>
                </a:lnTo>
                <a:lnTo>
                  <a:pt x="0" y="4194686"/>
                </a:lnTo>
                <a:lnTo>
                  <a:pt x="0" y="0"/>
                </a:lnTo>
                <a:close/>
              </a:path>
            </a:pathLst>
          </a:custGeom>
          <a:blipFill>
            <a:blip r:embed="rId3">
              <a:extLst>
                <a:ext uri="{96DAC541-7B7A-43D3-8B79-37D633B846F1}">
                  <asvg:svgBlip xmlns:asvg="http://schemas.microsoft.com/office/drawing/2016/SVG/main" r:embed="rId4"/>
                </a:ext>
              </a:extLst>
            </a:blip>
            <a:stretch>
              <a:fillRect l="0" t="-54238" r="0" b="0"/>
            </a:stretch>
          </a:blipFill>
        </p:spPr>
      </p:sp>
      <p:sp>
        <p:nvSpPr>
          <p:cNvPr name="Freeform 9" id="9"/>
          <p:cNvSpPr/>
          <p:nvPr/>
        </p:nvSpPr>
        <p:spPr>
          <a:xfrm flipH="false" flipV="false" rot="-1026281">
            <a:off x="3002558" y="2268497"/>
            <a:ext cx="981313" cy="981313"/>
          </a:xfrm>
          <a:custGeom>
            <a:avLst/>
            <a:gdLst/>
            <a:ahLst/>
            <a:cxnLst/>
            <a:rect r="r" b="b" t="t" l="l"/>
            <a:pathLst>
              <a:path h="981313" w="981313">
                <a:moveTo>
                  <a:pt x="0" y="0"/>
                </a:moveTo>
                <a:lnTo>
                  <a:pt x="981313" y="0"/>
                </a:lnTo>
                <a:lnTo>
                  <a:pt x="981313" y="981313"/>
                </a:lnTo>
                <a:lnTo>
                  <a:pt x="0" y="9813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086296">
            <a:off x="13019053" y="8200935"/>
            <a:ext cx="935205" cy="935205"/>
          </a:xfrm>
          <a:custGeom>
            <a:avLst/>
            <a:gdLst/>
            <a:ahLst/>
            <a:cxnLst/>
            <a:rect r="r" b="b" t="t" l="l"/>
            <a:pathLst>
              <a:path h="935205" w="935205">
                <a:moveTo>
                  <a:pt x="0" y="0"/>
                </a:moveTo>
                <a:lnTo>
                  <a:pt x="935205" y="0"/>
                </a:lnTo>
                <a:lnTo>
                  <a:pt x="935205" y="935205"/>
                </a:lnTo>
                <a:lnTo>
                  <a:pt x="0" y="93520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1" id="11"/>
          <p:cNvSpPr/>
          <p:nvPr/>
        </p:nvSpPr>
        <p:spPr>
          <a:xfrm flipH="false" flipV="false" rot="0">
            <a:off x="2162164" y="8208434"/>
            <a:ext cx="1331050" cy="1049866"/>
          </a:xfrm>
          <a:custGeom>
            <a:avLst/>
            <a:gdLst/>
            <a:ahLst/>
            <a:cxnLst/>
            <a:rect r="r" b="b" t="t" l="l"/>
            <a:pathLst>
              <a:path h="1049866" w="1331050">
                <a:moveTo>
                  <a:pt x="0" y="0"/>
                </a:moveTo>
                <a:lnTo>
                  <a:pt x="1331050" y="0"/>
                </a:lnTo>
                <a:lnTo>
                  <a:pt x="1331050" y="1049866"/>
                </a:lnTo>
                <a:lnTo>
                  <a:pt x="0" y="1049866"/>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1455899" y="1569865"/>
            <a:ext cx="747934" cy="589933"/>
          </a:xfrm>
          <a:custGeom>
            <a:avLst/>
            <a:gdLst/>
            <a:ahLst/>
            <a:cxnLst/>
            <a:rect r="r" b="b" t="t" l="l"/>
            <a:pathLst>
              <a:path h="589933" w="747934">
                <a:moveTo>
                  <a:pt x="0" y="0"/>
                </a:moveTo>
                <a:lnTo>
                  <a:pt x="747934" y="0"/>
                </a:lnTo>
                <a:lnTo>
                  <a:pt x="747934" y="589933"/>
                </a:lnTo>
                <a:lnTo>
                  <a:pt x="0" y="589933"/>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158192" y="7217533"/>
            <a:ext cx="3101108" cy="2445999"/>
          </a:xfrm>
          <a:custGeom>
            <a:avLst/>
            <a:gdLst/>
            <a:ahLst/>
            <a:cxnLst/>
            <a:rect r="r" b="b" t="t" l="l"/>
            <a:pathLst>
              <a:path h="2445999" w="3101108">
                <a:moveTo>
                  <a:pt x="3101108" y="0"/>
                </a:moveTo>
                <a:lnTo>
                  <a:pt x="0" y="0"/>
                </a:lnTo>
                <a:lnTo>
                  <a:pt x="0" y="2445999"/>
                </a:lnTo>
                <a:lnTo>
                  <a:pt x="3101108" y="2445999"/>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5470406" y="3200283"/>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TextBox 5" id="5"/>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6" id="6"/>
          <p:cNvSpPr txBox="true"/>
          <p:nvPr/>
        </p:nvSpPr>
        <p:spPr>
          <a:xfrm rot="0">
            <a:off x="672807" y="1931522"/>
            <a:ext cx="9142934" cy="38417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7. Submit your Registration and you are done!</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sp>
        <p:nvSpPr>
          <p:cNvPr name="Freeform 3" id="3"/>
          <p:cNvSpPr/>
          <p:nvPr/>
        </p:nvSpPr>
        <p:spPr>
          <a:xfrm flipH="false" flipV="false" rot="1370349">
            <a:off x="3539685" y="2022482"/>
            <a:ext cx="12336293" cy="3564557"/>
          </a:xfrm>
          <a:custGeom>
            <a:avLst/>
            <a:gdLst/>
            <a:ahLst/>
            <a:cxnLst/>
            <a:rect r="r" b="b" t="t" l="l"/>
            <a:pathLst>
              <a:path h="3564557" w="12336293">
                <a:moveTo>
                  <a:pt x="0" y="0"/>
                </a:moveTo>
                <a:lnTo>
                  <a:pt x="12336293" y="0"/>
                </a:lnTo>
                <a:lnTo>
                  <a:pt x="12336293" y="3564556"/>
                </a:lnTo>
                <a:lnTo>
                  <a:pt x="0" y="3564556"/>
                </a:lnTo>
                <a:lnTo>
                  <a:pt x="0" y="0"/>
                </a:lnTo>
                <a:close/>
              </a:path>
            </a:pathLst>
          </a:custGeom>
          <a:blipFill>
            <a:blip r:embed="rId3">
              <a:extLst>
                <a:ext uri="{96DAC541-7B7A-43D3-8B79-37D633B846F1}">
                  <asvg:svgBlip xmlns:asvg="http://schemas.microsoft.com/office/drawing/2016/SVG/main" r:embed="rId4"/>
                </a:ext>
              </a:extLst>
            </a:blip>
            <a:stretch>
              <a:fillRect l="0" t="0" r="0" b="-81504"/>
            </a:stretch>
          </a:blipFill>
        </p:spPr>
      </p:sp>
      <p:grpSp>
        <p:nvGrpSpPr>
          <p:cNvPr name="Group 4" id="4"/>
          <p:cNvGrpSpPr/>
          <p:nvPr/>
        </p:nvGrpSpPr>
        <p:grpSpPr>
          <a:xfrm rot="0">
            <a:off x="2825149" y="1939576"/>
            <a:ext cx="12637702" cy="6407849"/>
            <a:chOff x="0" y="0"/>
            <a:chExt cx="4274726" cy="2167467"/>
          </a:xfrm>
        </p:grpSpPr>
        <p:sp>
          <p:nvSpPr>
            <p:cNvPr name="Freeform 5" id="5"/>
            <p:cNvSpPr/>
            <p:nvPr/>
          </p:nvSpPr>
          <p:spPr>
            <a:xfrm flipH="false" flipV="false" rot="0">
              <a:off x="0" y="0"/>
              <a:ext cx="4274726" cy="2167467"/>
            </a:xfrm>
            <a:custGeom>
              <a:avLst/>
              <a:gdLst/>
              <a:ahLst/>
              <a:cxnLst/>
              <a:rect r="r" b="b" t="t" l="l"/>
              <a:pathLst>
                <a:path h="2167467" w="4274726">
                  <a:moveTo>
                    <a:pt x="2137363" y="0"/>
                  </a:moveTo>
                  <a:cubicBezTo>
                    <a:pt x="956930" y="0"/>
                    <a:pt x="0" y="485204"/>
                    <a:pt x="0" y="1083733"/>
                  </a:cubicBezTo>
                  <a:cubicBezTo>
                    <a:pt x="0" y="1682263"/>
                    <a:pt x="956930" y="2167467"/>
                    <a:pt x="2137363" y="2167467"/>
                  </a:cubicBezTo>
                  <a:cubicBezTo>
                    <a:pt x="3317796" y="2167467"/>
                    <a:pt x="4274726" y="1682263"/>
                    <a:pt x="4274726" y="1083733"/>
                  </a:cubicBezTo>
                  <a:cubicBezTo>
                    <a:pt x="4274726" y="485204"/>
                    <a:pt x="3317796" y="0"/>
                    <a:pt x="2137363" y="0"/>
                  </a:cubicBezTo>
                  <a:close/>
                </a:path>
              </a:pathLst>
            </a:custGeom>
            <a:solidFill>
              <a:srgbClr val="FFFFFF"/>
            </a:solidFill>
            <a:ln cap="sq">
              <a:noFill/>
              <a:prstDash val="solid"/>
              <a:miter/>
            </a:ln>
          </p:spPr>
        </p:sp>
        <p:sp>
          <p:nvSpPr>
            <p:cNvPr name="TextBox 6" id="6"/>
            <p:cNvSpPr txBox="true"/>
            <p:nvPr/>
          </p:nvSpPr>
          <p:spPr>
            <a:xfrm>
              <a:off x="400756" y="165100"/>
              <a:ext cx="3473215" cy="1799167"/>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3330664" y="4031316"/>
            <a:ext cx="11626671" cy="1758950"/>
          </a:xfrm>
          <a:prstGeom prst="rect">
            <a:avLst/>
          </a:prstGeom>
        </p:spPr>
        <p:txBody>
          <a:bodyPr anchor="t" rtlCol="false" tIns="0" lIns="0" bIns="0" rIns="0">
            <a:spAutoFit/>
          </a:bodyPr>
          <a:lstStyle/>
          <a:p>
            <a:pPr algn="ctr">
              <a:lnSpc>
                <a:spcPts val="7000"/>
              </a:lnSpc>
            </a:pPr>
            <a:r>
              <a:rPr lang="en-US" sz="5000" spc="-110">
                <a:solidFill>
                  <a:srgbClr val="293462"/>
                </a:solidFill>
                <a:latin typeface="Lilita One"/>
                <a:ea typeface="Lilita One"/>
                <a:cs typeface="Lilita One"/>
                <a:sym typeface="Lilita One"/>
              </a:rPr>
              <a:t>If you have questions, reach out </a:t>
            </a:r>
          </a:p>
          <a:p>
            <a:pPr algn="ctr">
              <a:lnSpc>
                <a:spcPts val="7000"/>
              </a:lnSpc>
            </a:pPr>
            <a:r>
              <a:rPr lang="en-US" sz="5000" spc="-110">
                <a:solidFill>
                  <a:srgbClr val="293462"/>
                </a:solidFill>
                <a:latin typeface="Lilita One"/>
                <a:ea typeface="Lilita One"/>
                <a:cs typeface="Lilita One"/>
                <a:sym typeface="Lilita One"/>
              </a:rPr>
              <a:t>to your counselor!</a:t>
            </a:r>
          </a:p>
        </p:txBody>
      </p:sp>
      <p:sp>
        <p:nvSpPr>
          <p:cNvPr name="Freeform 8" id="8"/>
          <p:cNvSpPr/>
          <p:nvPr/>
        </p:nvSpPr>
        <p:spPr>
          <a:xfrm flipH="false" flipV="false" rot="1370349">
            <a:off x="2534313" y="4094534"/>
            <a:ext cx="12336293" cy="4194686"/>
          </a:xfrm>
          <a:custGeom>
            <a:avLst/>
            <a:gdLst/>
            <a:ahLst/>
            <a:cxnLst/>
            <a:rect r="r" b="b" t="t" l="l"/>
            <a:pathLst>
              <a:path h="4194686" w="12336293">
                <a:moveTo>
                  <a:pt x="0" y="0"/>
                </a:moveTo>
                <a:lnTo>
                  <a:pt x="12336293" y="0"/>
                </a:lnTo>
                <a:lnTo>
                  <a:pt x="12336293" y="4194686"/>
                </a:lnTo>
                <a:lnTo>
                  <a:pt x="0" y="4194686"/>
                </a:lnTo>
                <a:lnTo>
                  <a:pt x="0" y="0"/>
                </a:lnTo>
                <a:close/>
              </a:path>
            </a:pathLst>
          </a:custGeom>
          <a:blipFill>
            <a:blip r:embed="rId3">
              <a:extLst>
                <a:ext uri="{96DAC541-7B7A-43D3-8B79-37D633B846F1}">
                  <asvg:svgBlip xmlns:asvg="http://schemas.microsoft.com/office/drawing/2016/SVG/main" r:embed="rId4"/>
                </a:ext>
              </a:extLst>
            </a:blip>
            <a:stretch>
              <a:fillRect l="0" t="-54238" r="0" b="0"/>
            </a:stretch>
          </a:blipFill>
        </p:spPr>
      </p:sp>
      <p:sp>
        <p:nvSpPr>
          <p:cNvPr name="Freeform 9" id="9"/>
          <p:cNvSpPr/>
          <p:nvPr/>
        </p:nvSpPr>
        <p:spPr>
          <a:xfrm flipH="false" flipV="false" rot="-1026281">
            <a:off x="3002558" y="2268497"/>
            <a:ext cx="981313" cy="981313"/>
          </a:xfrm>
          <a:custGeom>
            <a:avLst/>
            <a:gdLst/>
            <a:ahLst/>
            <a:cxnLst/>
            <a:rect r="r" b="b" t="t" l="l"/>
            <a:pathLst>
              <a:path h="981313" w="981313">
                <a:moveTo>
                  <a:pt x="0" y="0"/>
                </a:moveTo>
                <a:lnTo>
                  <a:pt x="981313" y="0"/>
                </a:lnTo>
                <a:lnTo>
                  <a:pt x="981313" y="981313"/>
                </a:lnTo>
                <a:lnTo>
                  <a:pt x="0" y="98131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0" id="10"/>
          <p:cNvSpPr/>
          <p:nvPr/>
        </p:nvSpPr>
        <p:spPr>
          <a:xfrm flipH="false" flipV="false" rot="1086296">
            <a:off x="13019053" y="8200935"/>
            <a:ext cx="935205" cy="935205"/>
          </a:xfrm>
          <a:custGeom>
            <a:avLst/>
            <a:gdLst/>
            <a:ahLst/>
            <a:cxnLst/>
            <a:rect r="r" b="b" t="t" l="l"/>
            <a:pathLst>
              <a:path h="935205" w="935205">
                <a:moveTo>
                  <a:pt x="0" y="0"/>
                </a:moveTo>
                <a:lnTo>
                  <a:pt x="935205" y="0"/>
                </a:lnTo>
                <a:lnTo>
                  <a:pt x="935205" y="935205"/>
                </a:lnTo>
                <a:lnTo>
                  <a:pt x="0" y="93520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455899" y="1569865"/>
            <a:ext cx="747934" cy="589933"/>
          </a:xfrm>
          <a:custGeom>
            <a:avLst/>
            <a:gdLst/>
            <a:ahLst/>
            <a:cxnLst/>
            <a:rect r="r" b="b" t="t" l="l"/>
            <a:pathLst>
              <a:path h="589933" w="747934">
                <a:moveTo>
                  <a:pt x="0" y="0"/>
                </a:moveTo>
                <a:lnTo>
                  <a:pt x="747934" y="0"/>
                </a:lnTo>
                <a:lnTo>
                  <a:pt x="747934" y="589933"/>
                </a:lnTo>
                <a:lnTo>
                  <a:pt x="0" y="58993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5107817" y="7932599"/>
            <a:ext cx="1331050" cy="1049866"/>
          </a:xfrm>
          <a:custGeom>
            <a:avLst/>
            <a:gdLst/>
            <a:ahLst/>
            <a:cxnLst/>
            <a:rect r="r" b="b" t="t" l="l"/>
            <a:pathLst>
              <a:path h="1049866" w="1331050">
                <a:moveTo>
                  <a:pt x="1331050" y="0"/>
                </a:moveTo>
                <a:lnTo>
                  <a:pt x="0" y="0"/>
                </a:lnTo>
                <a:lnTo>
                  <a:pt x="0" y="1049866"/>
                </a:lnTo>
                <a:lnTo>
                  <a:pt x="1331050" y="1049866"/>
                </a:lnTo>
                <a:lnTo>
                  <a:pt x="133105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55899" y="1569865"/>
            <a:ext cx="747934" cy="589933"/>
          </a:xfrm>
          <a:custGeom>
            <a:avLst/>
            <a:gdLst/>
            <a:ahLst/>
            <a:cxnLst/>
            <a:rect r="r" b="b" t="t" l="l"/>
            <a:pathLst>
              <a:path h="589933" w="747934">
                <a:moveTo>
                  <a:pt x="0" y="0"/>
                </a:moveTo>
                <a:lnTo>
                  <a:pt x="747934" y="0"/>
                </a:lnTo>
                <a:lnTo>
                  <a:pt x="747934" y="589933"/>
                </a:lnTo>
                <a:lnTo>
                  <a:pt x="0" y="589933"/>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AutoShape 5" id="5"/>
          <p:cNvSpPr/>
          <p:nvPr/>
        </p:nvSpPr>
        <p:spPr>
          <a:xfrm rot="0">
            <a:off x="0" y="9499459"/>
            <a:ext cx="18288000" cy="0"/>
          </a:xfrm>
          <a:prstGeom prst="line">
            <a:avLst/>
          </a:prstGeom>
          <a:ln cap="flat" w="19050">
            <a:solidFill>
              <a:srgbClr val="FFFFFF"/>
            </a:solidFill>
            <a:prstDash val="solid"/>
            <a:headEnd type="none" len="sm" w="sm"/>
            <a:tailEnd type="none" len="sm" w="sm"/>
          </a:ln>
        </p:spPr>
      </p:sp>
      <p:sp>
        <p:nvSpPr>
          <p:cNvPr name="Freeform 6" id="6"/>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8"/>
            <a:stretch>
              <a:fillRect l="0" t="0" r="0" b="0"/>
            </a:stretch>
          </a:blipFill>
        </p:spPr>
      </p:sp>
      <p:sp>
        <p:nvSpPr>
          <p:cNvPr name="TextBox 7" id="7"/>
          <p:cNvSpPr txBox="true"/>
          <p:nvPr/>
        </p:nvSpPr>
        <p:spPr>
          <a:xfrm rot="0">
            <a:off x="1829866" y="3625598"/>
            <a:ext cx="10811940" cy="1489094"/>
          </a:xfrm>
          <a:prstGeom prst="rect">
            <a:avLst/>
          </a:prstGeom>
        </p:spPr>
        <p:txBody>
          <a:bodyPr anchor="t" rtlCol="false" tIns="0" lIns="0" bIns="0" rIns="0">
            <a:spAutoFit/>
          </a:bodyPr>
          <a:lstStyle/>
          <a:p>
            <a:pPr algn="l">
              <a:lnSpc>
                <a:spcPts val="10214"/>
              </a:lnSpc>
            </a:pPr>
            <a:r>
              <a:rPr lang="en-US" sz="13095" spc="-288">
                <a:solidFill>
                  <a:srgbClr val="E01837"/>
                </a:solidFill>
                <a:latin typeface="Lilita One"/>
                <a:ea typeface="Lilita One"/>
                <a:cs typeface="Lilita One"/>
                <a:sym typeface="Lilita One"/>
              </a:rPr>
              <a:t>Dual Enrollment</a:t>
            </a:r>
          </a:p>
        </p:txBody>
      </p:sp>
      <p:sp>
        <p:nvSpPr>
          <p:cNvPr name="TextBox 8" id="8"/>
          <p:cNvSpPr txBox="true"/>
          <p:nvPr/>
        </p:nvSpPr>
        <p:spPr>
          <a:xfrm rot="0">
            <a:off x="1841049" y="5220221"/>
            <a:ext cx="11417635" cy="358457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Completing your Registration for Summer 2025 or Fall 2025 is very easy. Follow these steps to get registered today.</a:t>
            </a:r>
          </a:p>
          <a:p>
            <a:pPr algn="just">
              <a:lnSpc>
                <a:spcPts val="3200"/>
              </a:lnSpc>
            </a:pPr>
          </a:p>
          <a:p>
            <a:pPr algn="just">
              <a:lnSpc>
                <a:spcPts val="3200"/>
              </a:lnSpc>
            </a:pPr>
            <a:r>
              <a:rPr lang="en-US" sz="2000">
                <a:solidFill>
                  <a:srgbClr val="FFFFFF"/>
                </a:solidFill>
                <a:latin typeface="Inter"/>
                <a:ea typeface="Inter"/>
                <a:cs typeface="Inter"/>
                <a:sym typeface="Inter"/>
              </a:rPr>
              <a:t>Don’t forget that summer classes are in session from  May 27 - August 5!</a:t>
            </a:r>
          </a:p>
          <a:p>
            <a:pPr algn="just">
              <a:lnSpc>
                <a:spcPts val="3200"/>
              </a:lnSpc>
            </a:pPr>
            <a:r>
              <a:rPr lang="en-US" sz="2000">
                <a:solidFill>
                  <a:srgbClr val="FFFFFF"/>
                </a:solidFill>
                <a:latin typeface="Inter"/>
                <a:ea typeface="Inter"/>
                <a:cs typeface="Inter"/>
                <a:sym typeface="Inter"/>
              </a:rPr>
              <a:t>If you have questions, please contact your school counselor!</a:t>
            </a:r>
          </a:p>
          <a:p>
            <a:pPr algn="just">
              <a:lnSpc>
                <a:spcPts val="3200"/>
              </a:lnSpc>
            </a:pPr>
          </a:p>
          <a:p>
            <a:pPr algn="just">
              <a:lnSpc>
                <a:spcPts val="3200"/>
              </a:lnSpc>
            </a:pPr>
            <a:r>
              <a:rPr lang="en-US" sz="2000">
                <a:solidFill>
                  <a:srgbClr val="FFFFFF"/>
                </a:solidFill>
                <a:latin typeface="Inter"/>
                <a:ea typeface="Inter"/>
                <a:cs typeface="Inter"/>
                <a:sym typeface="Inter"/>
              </a:rPr>
              <a:t>Cherokee: Mrs. Leah Lockett  256-248-9050 or  llockett@colbertk12.org </a:t>
            </a:r>
          </a:p>
          <a:p>
            <a:pPr algn="just">
              <a:lnSpc>
                <a:spcPts val="3200"/>
              </a:lnSpc>
            </a:pPr>
            <a:r>
              <a:rPr lang="en-US" sz="2000">
                <a:solidFill>
                  <a:srgbClr val="FFFFFF"/>
                </a:solidFill>
                <a:latin typeface="Inter"/>
                <a:ea typeface="Inter"/>
                <a:cs typeface="Inter"/>
                <a:sym typeface="Inter"/>
              </a:rPr>
              <a:t>Colbert County: Mrs. Colbert  256-446-8214 or kcolbert@colbertk12.org</a:t>
            </a:r>
          </a:p>
          <a:p>
            <a:pPr algn="just">
              <a:lnSpc>
                <a:spcPts val="3200"/>
              </a:lnSpc>
            </a:pPr>
            <a:r>
              <a:rPr lang="en-US" sz="2000">
                <a:solidFill>
                  <a:srgbClr val="FFFFFF"/>
                </a:solidFill>
                <a:latin typeface="Inter"/>
                <a:ea typeface="Inter"/>
                <a:cs typeface="Inter"/>
                <a:sym typeface="Inter"/>
              </a:rPr>
              <a:t>Colbert Heights: Mrs. Jackson 256-383-7875 or djackson@colbertk12.org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5107817" y="7932599"/>
            <a:ext cx="1331050" cy="1049866"/>
          </a:xfrm>
          <a:custGeom>
            <a:avLst/>
            <a:gdLst/>
            <a:ahLst/>
            <a:cxnLst/>
            <a:rect r="r" b="b" t="t" l="l"/>
            <a:pathLst>
              <a:path h="1049866" w="1331050">
                <a:moveTo>
                  <a:pt x="1331050" y="0"/>
                </a:moveTo>
                <a:lnTo>
                  <a:pt x="0" y="0"/>
                </a:lnTo>
                <a:lnTo>
                  <a:pt x="0" y="1049866"/>
                </a:lnTo>
                <a:lnTo>
                  <a:pt x="1331050" y="1049866"/>
                </a:lnTo>
                <a:lnTo>
                  <a:pt x="133105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770910" y="3862260"/>
            <a:ext cx="12683263" cy="5722027"/>
          </a:xfrm>
          <a:custGeom>
            <a:avLst/>
            <a:gdLst/>
            <a:ahLst/>
            <a:cxnLst/>
            <a:rect r="r" b="b" t="t" l="l"/>
            <a:pathLst>
              <a:path h="5722027" w="12683263">
                <a:moveTo>
                  <a:pt x="0" y="0"/>
                </a:moveTo>
                <a:lnTo>
                  <a:pt x="12683263" y="0"/>
                </a:lnTo>
                <a:lnTo>
                  <a:pt x="12683263" y="5722028"/>
                </a:lnTo>
                <a:lnTo>
                  <a:pt x="0" y="5722028"/>
                </a:lnTo>
                <a:lnTo>
                  <a:pt x="0" y="0"/>
                </a:lnTo>
                <a:close/>
              </a:path>
            </a:pathLst>
          </a:custGeom>
          <a:blipFill>
            <a:blip r:embed="rId7"/>
            <a:stretch>
              <a:fillRect l="0" t="0" r="0" b="0"/>
            </a:stretch>
          </a:blipFill>
        </p:spPr>
      </p:sp>
      <p:sp>
        <p:nvSpPr>
          <p:cNvPr name="Freeform 6" id="6"/>
          <p:cNvSpPr/>
          <p:nvPr/>
        </p:nvSpPr>
        <p:spPr>
          <a:xfrm flipH="true" flipV="true" rot="0">
            <a:off x="9655585" y="4242734"/>
            <a:ext cx="2237382" cy="1213780"/>
          </a:xfrm>
          <a:custGeom>
            <a:avLst/>
            <a:gdLst/>
            <a:ahLst/>
            <a:cxnLst/>
            <a:rect r="r" b="b" t="t" l="l"/>
            <a:pathLst>
              <a:path h="1213780" w="2237382">
                <a:moveTo>
                  <a:pt x="2237383" y="1213780"/>
                </a:moveTo>
                <a:lnTo>
                  <a:pt x="0" y="1213780"/>
                </a:lnTo>
                <a:lnTo>
                  <a:pt x="0" y="0"/>
                </a:lnTo>
                <a:lnTo>
                  <a:pt x="2237383" y="0"/>
                </a:lnTo>
                <a:lnTo>
                  <a:pt x="2237383" y="121378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8" id="8"/>
          <p:cNvSpPr txBox="true"/>
          <p:nvPr/>
        </p:nvSpPr>
        <p:spPr>
          <a:xfrm rot="0">
            <a:off x="672807" y="1931522"/>
            <a:ext cx="9142934" cy="158432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Go to www.nwscc.edu and click on the APPLY NOW </a:t>
            </a:r>
          </a:p>
          <a:p>
            <a:pPr algn="just">
              <a:lnSpc>
                <a:spcPts val="3200"/>
              </a:lnSpc>
            </a:pPr>
            <a:r>
              <a:rPr lang="en-US" sz="2000">
                <a:solidFill>
                  <a:srgbClr val="FFFFFF"/>
                </a:solidFill>
                <a:latin typeface="Inter"/>
                <a:ea typeface="Inter"/>
                <a:cs typeface="Inter"/>
                <a:sym typeface="Inter"/>
              </a:rPr>
              <a:t>link at the top of the page</a:t>
            </a:r>
          </a:p>
          <a:p>
            <a:pPr algn="just">
              <a:lnSpc>
                <a:spcPts val="3200"/>
              </a:lnSpc>
            </a:pPr>
          </a:p>
          <a:p>
            <a:pPr algn="just">
              <a:lnSpc>
                <a:spcPts val="3200"/>
              </a:lnSpc>
            </a:pPr>
          </a:p>
        </p:txBody>
      </p:sp>
      <p:sp>
        <p:nvSpPr>
          <p:cNvPr name="TextBox 9" id="9"/>
          <p:cNvSpPr txBox="true"/>
          <p:nvPr/>
        </p:nvSpPr>
        <p:spPr>
          <a:xfrm rot="0">
            <a:off x="9655585" y="4601817"/>
            <a:ext cx="2237382" cy="384175"/>
          </a:xfrm>
          <a:prstGeom prst="rect">
            <a:avLst/>
          </a:prstGeom>
        </p:spPr>
        <p:txBody>
          <a:bodyPr anchor="t" rtlCol="false" tIns="0" lIns="0" bIns="0" rIns="0">
            <a:spAutoFit/>
          </a:bodyPr>
          <a:lstStyle/>
          <a:p>
            <a:pPr algn="ctr">
              <a:lnSpc>
                <a:spcPts val="3200"/>
              </a:lnSpc>
              <a:spcBef>
                <a:spcPct val="0"/>
              </a:spcBef>
            </a:pPr>
            <a:r>
              <a:rPr lang="en-US" sz="2000">
                <a:solidFill>
                  <a:srgbClr val="000000"/>
                </a:solidFill>
                <a:latin typeface="Inter"/>
                <a:ea typeface="Inter"/>
                <a:cs typeface="Inter"/>
                <a:sym typeface="Inter"/>
              </a:rPr>
              <a:t>Click Here!</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672234" y="7006601"/>
            <a:ext cx="3101108" cy="2445999"/>
          </a:xfrm>
          <a:custGeom>
            <a:avLst/>
            <a:gdLst/>
            <a:ahLst/>
            <a:cxnLst/>
            <a:rect r="r" b="b" t="t" l="l"/>
            <a:pathLst>
              <a:path h="2445999" w="3101108">
                <a:moveTo>
                  <a:pt x="3101108" y="0"/>
                </a:moveTo>
                <a:lnTo>
                  <a:pt x="0" y="0"/>
                </a:lnTo>
                <a:lnTo>
                  <a:pt x="0" y="2445998"/>
                </a:lnTo>
                <a:lnTo>
                  <a:pt x="3101108" y="2445998"/>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1028700" y="3782547"/>
            <a:ext cx="10279744" cy="5265380"/>
          </a:xfrm>
          <a:custGeom>
            <a:avLst/>
            <a:gdLst/>
            <a:ahLst/>
            <a:cxnLst/>
            <a:rect r="r" b="b" t="t" l="l"/>
            <a:pathLst>
              <a:path h="5265380" w="10279744">
                <a:moveTo>
                  <a:pt x="0" y="0"/>
                </a:moveTo>
                <a:lnTo>
                  <a:pt x="10279744" y="0"/>
                </a:lnTo>
                <a:lnTo>
                  <a:pt x="10279744" y="5265380"/>
                </a:lnTo>
                <a:lnTo>
                  <a:pt x="0" y="5265380"/>
                </a:lnTo>
                <a:lnTo>
                  <a:pt x="0" y="0"/>
                </a:lnTo>
                <a:close/>
              </a:path>
            </a:pathLst>
          </a:custGeom>
          <a:blipFill>
            <a:blip r:embed="rId7"/>
            <a:stretch>
              <a:fillRect l="0" t="0" r="0" b="0"/>
            </a:stretch>
          </a:blipFill>
        </p:spPr>
      </p:sp>
      <p:sp>
        <p:nvSpPr>
          <p:cNvPr name="Freeform 6" id="6"/>
          <p:cNvSpPr/>
          <p:nvPr/>
        </p:nvSpPr>
        <p:spPr>
          <a:xfrm flipH="true" flipV="true" rot="0">
            <a:off x="8388836" y="8044520"/>
            <a:ext cx="2237382" cy="1213780"/>
          </a:xfrm>
          <a:custGeom>
            <a:avLst/>
            <a:gdLst/>
            <a:ahLst/>
            <a:cxnLst/>
            <a:rect r="r" b="b" t="t" l="l"/>
            <a:pathLst>
              <a:path h="1213780" w="2237382">
                <a:moveTo>
                  <a:pt x="2237382" y="1213780"/>
                </a:moveTo>
                <a:lnTo>
                  <a:pt x="0" y="1213780"/>
                </a:lnTo>
                <a:lnTo>
                  <a:pt x="0" y="0"/>
                </a:lnTo>
                <a:lnTo>
                  <a:pt x="2237382" y="0"/>
                </a:lnTo>
                <a:lnTo>
                  <a:pt x="2237382" y="121378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7" id="7"/>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8" id="8"/>
          <p:cNvSpPr txBox="true"/>
          <p:nvPr/>
        </p:nvSpPr>
        <p:spPr>
          <a:xfrm rot="0">
            <a:off x="672807" y="1931522"/>
            <a:ext cx="9142934" cy="118427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2. Scroll down just a bit and click the </a:t>
            </a:r>
            <a:r>
              <a:rPr lang="en-US" sz="2000" b="true">
                <a:solidFill>
                  <a:srgbClr val="E01837"/>
                </a:solidFill>
                <a:latin typeface="Inter Bold"/>
                <a:ea typeface="Inter Bold"/>
                <a:cs typeface="Inter Bold"/>
                <a:sym typeface="Inter Bold"/>
              </a:rPr>
              <a:t>RED</a:t>
            </a:r>
            <a:r>
              <a:rPr lang="en-US" sz="2000">
                <a:solidFill>
                  <a:srgbClr val="FFFFFF"/>
                </a:solidFill>
                <a:latin typeface="Inter"/>
                <a:ea typeface="Inter"/>
                <a:cs typeface="Inter"/>
                <a:sym typeface="Inter"/>
              </a:rPr>
              <a:t> Online Application Button.</a:t>
            </a:r>
          </a:p>
          <a:p>
            <a:pPr algn="just">
              <a:lnSpc>
                <a:spcPts val="3200"/>
              </a:lnSpc>
            </a:pPr>
          </a:p>
          <a:p>
            <a:pPr algn="just">
              <a:lnSpc>
                <a:spcPts val="3200"/>
              </a:lnSpc>
            </a:pPr>
          </a:p>
        </p:txBody>
      </p:sp>
      <p:sp>
        <p:nvSpPr>
          <p:cNvPr name="TextBox 9" id="9"/>
          <p:cNvSpPr txBox="true"/>
          <p:nvPr/>
        </p:nvSpPr>
        <p:spPr>
          <a:xfrm rot="0">
            <a:off x="8388836" y="8371807"/>
            <a:ext cx="2237382" cy="384175"/>
          </a:xfrm>
          <a:prstGeom prst="rect">
            <a:avLst/>
          </a:prstGeom>
        </p:spPr>
        <p:txBody>
          <a:bodyPr anchor="t" rtlCol="false" tIns="0" lIns="0" bIns="0" rIns="0">
            <a:spAutoFit/>
          </a:bodyPr>
          <a:lstStyle/>
          <a:p>
            <a:pPr algn="ctr">
              <a:lnSpc>
                <a:spcPts val="3200"/>
              </a:lnSpc>
              <a:spcBef>
                <a:spcPct val="0"/>
              </a:spcBef>
            </a:pPr>
            <a:r>
              <a:rPr lang="en-US" sz="2000">
                <a:solidFill>
                  <a:srgbClr val="000000"/>
                </a:solidFill>
                <a:latin typeface="Inter"/>
                <a:ea typeface="Inter"/>
                <a:cs typeface="Inter"/>
                <a:sym typeface="Inter"/>
              </a:rPr>
              <a:t>Click Here!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2672234" y="7006601"/>
            <a:ext cx="3101108" cy="2445999"/>
          </a:xfrm>
          <a:custGeom>
            <a:avLst/>
            <a:gdLst/>
            <a:ahLst/>
            <a:cxnLst/>
            <a:rect r="r" b="b" t="t" l="l"/>
            <a:pathLst>
              <a:path h="2445999" w="3101108">
                <a:moveTo>
                  <a:pt x="3101108" y="0"/>
                </a:moveTo>
                <a:lnTo>
                  <a:pt x="0" y="0"/>
                </a:lnTo>
                <a:lnTo>
                  <a:pt x="0" y="2445998"/>
                </a:lnTo>
                <a:lnTo>
                  <a:pt x="3101108" y="2445998"/>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1580734" y="3565173"/>
            <a:ext cx="10778077" cy="6478748"/>
          </a:xfrm>
          <a:custGeom>
            <a:avLst/>
            <a:gdLst/>
            <a:ahLst/>
            <a:cxnLst/>
            <a:rect r="r" b="b" t="t" l="l"/>
            <a:pathLst>
              <a:path h="6478748" w="10778077">
                <a:moveTo>
                  <a:pt x="0" y="0"/>
                </a:moveTo>
                <a:lnTo>
                  <a:pt x="10778077" y="0"/>
                </a:lnTo>
                <a:lnTo>
                  <a:pt x="10778077" y="6478747"/>
                </a:lnTo>
                <a:lnTo>
                  <a:pt x="0" y="6478747"/>
                </a:lnTo>
                <a:lnTo>
                  <a:pt x="0" y="0"/>
                </a:lnTo>
                <a:close/>
              </a:path>
            </a:pathLst>
          </a:custGeom>
          <a:blipFill>
            <a:blip r:embed="rId7"/>
            <a:stretch>
              <a:fillRect l="0" t="0" r="0" b="0"/>
            </a:stretch>
          </a:blipFill>
        </p:spPr>
      </p:sp>
      <p:sp>
        <p:nvSpPr>
          <p:cNvPr name="TextBox 6" id="6"/>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7" id="7"/>
          <p:cNvSpPr txBox="true"/>
          <p:nvPr/>
        </p:nvSpPr>
        <p:spPr>
          <a:xfrm rot="0">
            <a:off x="672807" y="1931522"/>
            <a:ext cx="9142934" cy="238442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3. Sign in using your personal email and the password you created when you applied to NWSCC. If you forgot your password, click the forgot password link. If you are having trouble with this step, please reach out to NWSCC!</a:t>
            </a:r>
          </a:p>
          <a:p>
            <a:pPr algn="just">
              <a:lnSpc>
                <a:spcPts val="3200"/>
              </a:lnSpc>
            </a:pPr>
          </a:p>
          <a:p>
            <a:pPr algn="just">
              <a:lnSpc>
                <a:spcPts val="3200"/>
              </a:lnSpc>
            </a:pPr>
          </a:p>
        </p:txBody>
      </p:sp>
      <p:grpSp>
        <p:nvGrpSpPr>
          <p:cNvPr name="Group 8" id="8"/>
          <p:cNvGrpSpPr/>
          <p:nvPr/>
        </p:nvGrpSpPr>
        <p:grpSpPr>
          <a:xfrm rot="0">
            <a:off x="6773446" y="8090062"/>
            <a:ext cx="3507965" cy="279075"/>
            <a:chOff x="0" y="0"/>
            <a:chExt cx="923908" cy="73501"/>
          </a:xfrm>
        </p:grpSpPr>
        <p:sp>
          <p:nvSpPr>
            <p:cNvPr name="Freeform 9" id="9"/>
            <p:cNvSpPr/>
            <p:nvPr/>
          </p:nvSpPr>
          <p:spPr>
            <a:xfrm flipH="false" flipV="false" rot="0">
              <a:off x="0" y="0"/>
              <a:ext cx="923908" cy="73501"/>
            </a:xfrm>
            <a:custGeom>
              <a:avLst/>
              <a:gdLst/>
              <a:ahLst/>
              <a:cxnLst/>
              <a:rect r="r" b="b" t="t" l="l"/>
              <a:pathLst>
                <a:path h="73501" w="923908">
                  <a:moveTo>
                    <a:pt x="36751" y="0"/>
                  </a:moveTo>
                  <a:lnTo>
                    <a:pt x="887158" y="0"/>
                  </a:lnTo>
                  <a:cubicBezTo>
                    <a:pt x="896905" y="0"/>
                    <a:pt x="906252" y="3872"/>
                    <a:pt x="913144" y="10764"/>
                  </a:cubicBezTo>
                  <a:cubicBezTo>
                    <a:pt x="920036" y="17656"/>
                    <a:pt x="923908" y="27004"/>
                    <a:pt x="923908" y="36751"/>
                  </a:cubicBezTo>
                  <a:lnTo>
                    <a:pt x="923908" y="36751"/>
                  </a:lnTo>
                  <a:cubicBezTo>
                    <a:pt x="923908" y="46498"/>
                    <a:pt x="920036" y="55845"/>
                    <a:pt x="913144" y="62737"/>
                  </a:cubicBezTo>
                  <a:cubicBezTo>
                    <a:pt x="906252" y="69629"/>
                    <a:pt x="896905" y="73501"/>
                    <a:pt x="887158" y="73501"/>
                  </a:cubicBezTo>
                  <a:lnTo>
                    <a:pt x="36751" y="73501"/>
                  </a:lnTo>
                  <a:cubicBezTo>
                    <a:pt x="27004" y="73501"/>
                    <a:pt x="17656" y="69629"/>
                    <a:pt x="10764" y="62737"/>
                  </a:cubicBezTo>
                  <a:cubicBezTo>
                    <a:pt x="3872" y="55845"/>
                    <a:pt x="0" y="46498"/>
                    <a:pt x="0" y="36751"/>
                  </a:cubicBezTo>
                  <a:lnTo>
                    <a:pt x="0" y="36751"/>
                  </a:lnTo>
                  <a:cubicBezTo>
                    <a:pt x="0" y="27004"/>
                    <a:pt x="3872" y="17656"/>
                    <a:pt x="10764" y="10764"/>
                  </a:cubicBezTo>
                  <a:cubicBezTo>
                    <a:pt x="17656" y="3872"/>
                    <a:pt x="27004" y="0"/>
                    <a:pt x="36751" y="0"/>
                  </a:cubicBezTo>
                  <a:close/>
                </a:path>
              </a:pathLst>
            </a:custGeom>
            <a:solidFill>
              <a:srgbClr val="D61C4E"/>
            </a:solidFill>
          </p:spPr>
        </p:sp>
        <p:sp>
          <p:nvSpPr>
            <p:cNvPr name="TextBox 10" id="10"/>
            <p:cNvSpPr txBox="true"/>
            <p:nvPr/>
          </p:nvSpPr>
          <p:spPr>
            <a:xfrm>
              <a:off x="0" y="-85725"/>
              <a:ext cx="923908" cy="159226"/>
            </a:xfrm>
            <a:prstGeom prst="rect">
              <a:avLst/>
            </a:prstGeom>
          </p:spPr>
          <p:txBody>
            <a:bodyPr anchor="ctr" rtlCol="false" tIns="50800" lIns="50800" bIns="50800" rIns="50800"/>
            <a:lstStyle/>
            <a:p>
              <a:pPr algn="ctr">
                <a:lnSpc>
                  <a:spcPts val="320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158192" y="7217533"/>
            <a:ext cx="3101108" cy="2445999"/>
          </a:xfrm>
          <a:custGeom>
            <a:avLst/>
            <a:gdLst/>
            <a:ahLst/>
            <a:cxnLst/>
            <a:rect r="r" b="b" t="t" l="l"/>
            <a:pathLst>
              <a:path h="2445999" w="3101108">
                <a:moveTo>
                  <a:pt x="3101108" y="0"/>
                </a:moveTo>
                <a:lnTo>
                  <a:pt x="0" y="0"/>
                </a:lnTo>
                <a:lnTo>
                  <a:pt x="0" y="2445999"/>
                </a:lnTo>
                <a:lnTo>
                  <a:pt x="3101108" y="2445999"/>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672807" y="4316627"/>
            <a:ext cx="11676368" cy="3912973"/>
          </a:xfrm>
          <a:custGeom>
            <a:avLst/>
            <a:gdLst/>
            <a:ahLst/>
            <a:cxnLst/>
            <a:rect r="r" b="b" t="t" l="l"/>
            <a:pathLst>
              <a:path h="3912973" w="11676368">
                <a:moveTo>
                  <a:pt x="0" y="0"/>
                </a:moveTo>
                <a:lnTo>
                  <a:pt x="11676368" y="0"/>
                </a:lnTo>
                <a:lnTo>
                  <a:pt x="11676368" y="3912973"/>
                </a:lnTo>
                <a:lnTo>
                  <a:pt x="0" y="3912973"/>
                </a:lnTo>
                <a:lnTo>
                  <a:pt x="0" y="0"/>
                </a:lnTo>
                <a:close/>
              </a:path>
            </a:pathLst>
          </a:custGeom>
          <a:blipFill>
            <a:blip r:embed="rId7"/>
            <a:stretch>
              <a:fillRect l="0" t="0" r="0" b="0"/>
            </a:stretch>
          </a:blipFill>
        </p:spPr>
      </p:sp>
      <p:sp>
        <p:nvSpPr>
          <p:cNvPr name="TextBox 6" id="6"/>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7" id="7"/>
          <p:cNvSpPr txBox="true"/>
          <p:nvPr/>
        </p:nvSpPr>
        <p:spPr>
          <a:xfrm rot="0">
            <a:off x="672807" y="1931522"/>
            <a:ext cx="9142934" cy="38417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4. Once you are logged in, select the Advising/Registration Tab. </a:t>
            </a:r>
          </a:p>
        </p:txBody>
      </p:sp>
      <p:sp>
        <p:nvSpPr>
          <p:cNvPr name="Freeform 8" id="8"/>
          <p:cNvSpPr/>
          <p:nvPr/>
        </p:nvSpPr>
        <p:spPr>
          <a:xfrm flipH="true" flipV="true" rot="0">
            <a:off x="7578359" y="4395134"/>
            <a:ext cx="2237382" cy="1213780"/>
          </a:xfrm>
          <a:custGeom>
            <a:avLst/>
            <a:gdLst/>
            <a:ahLst/>
            <a:cxnLst/>
            <a:rect r="r" b="b" t="t" l="l"/>
            <a:pathLst>
              <a:path h="1213780" w="2237382">
                <a:moveTo>
                  <a:pt x="2237382" y="1213780"/>
                </a:moveTo>
                <a:lnTo>
                  <a:pt x="0" y="1213780"/>
                </a:lnTo>
                <a:lnTo>
                  <a:pt x="0" y="0"/>
                </a:lnTo>
                <a:lnTo>
                  <a:pt x="2237382" y="0"/>
                </a:lnTo>
                <a:lnTo>
                  <a:pt x="2237382" y="1213780"/>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9" id="9"/>
          <p:cNvGrpSpPr/>
          <p:nvPr/>
        </p:nvGrpSpPr>
        <p:grpSpPr>
          <a:xfrm rot="0">
            <a:off x="1272975" y="4395134"/>
            <a:ext cx="636038" cy="413437"/>
            <a:chOff x="0" y="0"/>
            <a:chExt cx="167516" cy="108889"/>
          </a:xfrm>
        </p:grpSpPr>
        <p:sp>
          <p:nvSpPr>
            <p:cNvPr name="Freeform 10" id="10"/>
            <p:cNvSpPr/>
            <p:nvPr/>
          </p:nvSpPr>
          <p:spPr>
            <a:xfrm flipH="false" flipV="false" rot="0">
              <a:off x="0" y="0"/>
              <a:ext cx="167516" cy="108889"/>
            </a:xfrm>
            <a:custGeom>
              <a:avLst/>
              <a:gdLst/>
              <a:ahLst/>
              <a:cxnLst/>
              <a:rect r="r" b="b" t="t" l="l"/>
              <a:pathLst>
                <a:path h="108889" w="167516">
                  <a:moveTo>
                    <a:pt x="54444" y="0"/>
                  </a:moveTo>
                  <a:lnTo>
                    <a:pt x="113072" y="0"/>
                  </a:lnTo>
                  <a:cubicBezTo>
                    <a:pt x="127511" y="0"/>
                    <a:pt x="141359" y="5736"/>
                    <a:pt x="151570" y="15946"/>
                  </a:cubicBezTo>
                  <a:cubicBezTo>
                    <a:pt x="161780" y="26157"/>
                    <a:pt x="167516" y="40005"/>
                    <a:pt x="167516" y="54444"/>
                  </a:cubicBezTo>
                  <a:lnTo>
                    <a:pt x="167516" y="54444"/>
                  </a:lnTo>
                  <a:cubicBezTo>
                    <a:pt x="167516" y="68884"/>
                    <a:pt x="161780" y="82732"/>
                    <a:pt x="151570" y="92942"/>
                  </a:cubicBezTo>
                  <a:cubicBezTo>
                    <a:pt x="141359" y="103153"/>
                    <a:pt x="127511" y="108889"/>
                    <a:pt x="113072" y="108889"/>
                  </a:cubicBezTo>
                  <a:lnTo>
                    <a:pt x="54444" y="108889"/>
                  </a:lnTo>
                  <a:cubicBezTo>
                    <a:pt x="40005" y="108889"/>
                    <a:pt x="26157" y="103153"/>
                    <a:pt x="15946" y="92942"/>
                  </a:cubicBezTo>
                  <a:cubicBezTo>
                    <a:pt x="5736" y="82732"/>
                    <a:pt x="0" y="68884"/>
                    <a:pt x="0" y="54444"/>
                  </a:cubicBezTo>
                  <a:lnTo>
                    <a:pt x="0" y="54444"/>
                  </a:lnTo>
                  <a:cubicBezTo>
                    <a:pt x="0" y="40005"/>
                    <a:pt x="5736" y="26157"/>
                    <a:pt x="15946" y="15946"/>
                  </a:cubicBezTo>
                  <a:cubicBezTo>
                    <a:pt x="26157" y="5736"/>
                    <a:pt x="40005" y="0"/>
                    <a:pt x="54444" y="0"/>
                  </a:cubicBezTo>
                  <a:close/>
                </a:path>
              </a:pathLst>
            </a:custGeom>
            <a:solidFill>
              <a:srgbClr val="E01837"/>
            </a:solidFill>
          </p:spPr>
        </p:sp>
        <p:sp>
          <p:nvSpPr>
            <p:cNvPr name="TextBox 11" id="11"/>
            <p:cNvSpPr txBox="true"/>
            <p:nvPr/>
          </p:nvSpPr>
          <p:spPr>
            <a:xfrm>
              <a:off x="0" y="-85725"/>
              <a:ext cx="167516" cy="194614"/>
            </a:xfrm>
            <a:prstGeom prst="rect">
              <a:avLst/>
            </a:prstGeom>
          </p:spPr>
          <p:txBody>
            <a:bodyPr anchor="ctr" rtlCol="false" tIns="50800" lIns="50800" bIns="50800" rIns="50800"/>
            <a:lstStyle/>
            <a:p>
              <a:pPr algn="ctr">
                <a:lnSpc>
                  <a:spcPts val="3200"/>
                </a:lnSpc>
              </a:pPr>
            </a:p>
          </p:txBody>
        </p:sp>
      </p:grpSp>
      <p:sp>
        <p:nvSpPr>
          <p:cNvPr name="TextBox 12" id="12"/>
          <p:cNvSpPr txBox="true"/>
          <p:nvPr/>
        </p:nvSpPr>
        <p:spPr>
          <a:xfrm rot="0">
            <a:off x="7578359" y="4759325"/>
            <a:ext cx="2237382" cy="384175"/>
          </a:xfrm>
          <a:prstGeom prst="rect">
            <a:avLst/>
          </a:prstGeom>
        </p:spPr>
        <p:txBody>
          <a:bodyPr anchor="t" rtlCol="false" tIns="0" lIns="0" bIns="0" rIns="0">
            <a:spAutoFit/>
          </a:bodyPr>
          <a:lstStyle/>
          <a:p>
            <a:pPr algn="ctr">
              <a:lnSpc>
                <a:spcPts val="3200"/>
              </a:lnSpc>
              <a:spcBef>
                <a:spcPct val="0"/>
              </a:spcBef>
            </a:pPr>
            <a:r>
              <a:rPr lang="en-US" sz="2000">
                <a:solidFill>
                  <a:srgbClr val="000000"/>
                </a:solidFill>
                <a:latin typeface="Inter"/>
                <a:ea typeface="Inter"/>
                <a:cs typeface="Inter"/>
                <a:sym typeface="Inter"/>
              </a:rPr>
              <a:t>Click Here!</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158192" y="7217533"/>
            <a:ext cx="3101108" cy="2445999"/>
          </a:xfrm>
          <a:custGeom>
            <a:avLst/>
            <a:gdLst/>
            <a:ahLst/>
            <a:cxnLst/>
            <a:rect r="r" b="b" t="t" l="l"/>
            <a:pathLst>
              <a:path h="2445999" w="3101108">
                <a:moveTo>
                  <a:pt x="3101108" y="0"/>
                </a:moveTo>
                <a:lnTo>
                  <a:pt x="0" y="0"/>
                </a:lnTo>
                <a:lnTo>
                  <a:pt x="0" y="2445999"/>
                </a:lnTo>
                <a:lnTo>
                  <a:pt x="3101108" y="2445999"/>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550112" y="3277559"/>
            <a:ext cx="13273347" cy="5495044"/>
          </a:xfrm>
          <a:custGeom>
            <a:avLst/>
            <a:gdLst/>
            <a:ahLst/>
            <a:cxnLst/>
            <a:rect r="r" b="b" t="t" l="l"/>
            <a:pathLst>
              <a:path h="5495044" w="13273347">
                <a:moveTo>
                  <a:pt x="0" y="0"/>
                </a:moveTo>
                <a:lnTo>
                  <a:pt x="13273347" y="0"/>
                </a:lnTo>
                <a:lnTo>
                  <a:pt x="13273347" y="5495043"/>
                </a:lnTo>
                <a:lnTo>
                  <a:pt x="0" y="5495043"/>
                </a:lnTo>
                <a:lnTo>
                  <a:pt x="0" y="0"/>
                </a:lnTo>
                <a:close/>
              </a:path>
            </a:pathLst>
          </a:custGeom>
          <a:blipFill>
            <a:blip r:embed="rId7"/>
            <a:stretch>
              <a:fillRect l="0" t="0" r="0" b="0"/>
            </a:stretch>
          </a:blipFill>
        </p:spPr>
      </p:sp>
      <p:sp>
        <p:nvSpPr>
          <p:cNvPr name="Freeform 6" id="6"/>
          <p:cNvSpPr/>
          <p:nvPr/>
        </p:nvSpPr>
        <p:spPr>
          <a:xfrm flipH="true" flipV="true" rot="0">
            <a:off x="9815741" y="7293590"/>
            <a:ext cx="2726291" cy="1479013"/>
          </a:xfrm>
          <a:custGeom>
            <a:avLst/>
            <a:gdLst/>
            <a:ahLst/>
            <a:cxnLst/>
            <a:rect r="r" b="b" t="t" l="l"/>
            <a:pathLst>
              <a:path h="1479013" w="2726291">
                <a:moveTo>
                  <a:pt x="2726291" y="1479012"/>
                </a:moveTo>
                <a:lnTo>
                  <a:pt x="0" y="1479012"/>
                </a:lnTo>
                <a:lnTo>
                  <a:pt x="0" y="0"/>
                </a:lnTo>
                <a:lnTo>
                  <a:pt x="2726291" y="0"/>
                </a:lnTo>
                <a:lnTo>
                  <a:pt x="2726291" y="1479012"/>
                </a:lnTo>
                <a:close/>
              </a:path>
            </a:pathLst>
          </a:custGeom>
          <a:blipFill>
            <a:blip r:embed="rId8">
              <a:extLst>
                <a:ext uri="{96DAC541-7B7A-43D3-8B79-37D633B846F1}">
                  <asvg:svgBlip xmlns:asvg="http://schemas.microsoft.com/office/drawing/2016/SVG/main" r:embed="rId9"/>
                </a:ext>
              </a:extLst>
            </a:blip>
            <a:stretch>
              <a:fillRect l="0" t="0" r="0" b="0"/>
            </a:stretch>
          </a:blipFill>
        </p:spPr>
      </p:sp>
      <p:grpSp>
        <p:nvGrpSpPr>
          <p:cNvPr name="Group 7" id="7"/>
          <p:cNvGrpSpPr/>
          <p:nvPr/>
        </p:nvGrpSpPr>
        <p:grpSpPr>
          <a:xfrm rot="0">
            <a:off x="1250439" y="3406509"/>
            <a:ext cx="636038" cy="413437"/>
            <a:chOff x="0" y="0"/>
            <a:chExt cx="167516" cy="108889"/>
          </a:xfrm>
        </p:grpSpPr>
        <p:sp>
          <p:nvSpPr>
            <p:cNvPr name="Freeform 8" id="8"/>
            <p:cNvSpPr/>
            <p:nvPr/>
          </p:nvSpPr>
          <p:spPr>
            <a:xfrm flipH="false" flipV="false" rot="0">
              <a:off x="0" y="0"/>
              <a:ext cx="167516" cy="108889"/>
            </a:xfrm>
            <a:custGeom>
              <a:avLst/>
              <a:gdLst/>
              <a:ahLst/>
              <a:cxnLst/>
              <a:rect r="r" b="b" t="t" l="l"/>
              <a:pathLst>
                <a:path h="108889" w="167516">
                  <a:moveTo>
                    <a:pt x="54444" y="0"/>
                  </a:moveTo>
                  <a:lnTo>
                    <a:pt x="113072" y="0"/>
                  </a:lnTo>
                  <a:cubicBezTo>
                    <a:pt x="127511" y="0"/>
                    <a:pt x="141359" y="5736"/>
                    <a:pt x="151570" y="15946"/>
                  </a:cubicBezTo>
                  <a:cubicBezTo>
                    <a:pt x="161780" y="26157"/>
                    <a:pt x="167516" y="40005"/>
                    <a:pt x="167516" y="54444"/>
                  </a:cubicBezTo>
                  <a:lnTo>
                    <a:pt x="167516" y="54444"/>
                  </a:lnTo>
                  <a:cubicBezTo>
                    <a:pt x="167516" y="68884"/>
                    <a:pt x="161780" y="82732"/>
                    <a:pt x="151570" y="92942"/>
                  </a:cubicBezTo>
                  <a:cubicBezTo>
                    <a:pt x="141359" y="103153"/>
                    <a:pt x="127511" y="108889"/>
                    <a:pt x="113072" y="108889"/>
                  </a:cubicBezTo>
                  <a:lnTo>
                    <a:pt x="54444" y="108889"/>
                  </a:lnTo>
                  <a:cubicBezTo>
                    <a:pt x="40005" y="108889"/>
                    <a:pt x="26157" y="103153"/>
                    <a:pt x="15946" y="92942"/>
                  </a:cubicBezTo>
                  <a:cubicBezTo>
                    <a:pt x="5736" y="82732"/>
                    <a:pt x="0" y="68884"/>
                    <a:pt x="0" y="54444"/>
                  </a:cubicBezTo>
                  <a:lnTo>
                    <a:pt x="0" y="54444"/>
                  </a:lnTo>
                  <a:cubicBezTo>
                    <a:pt x="0" y="40005"/>
                    <a:pt x="5736" y="26157"/>
                    <a:pt x="15946" y="15946"/>
                  </a:cubicBezTo>
                  <a:cubicBezTo>
                    <a:pt x="26157" y="5736"/>
                    <a:pt x="40005" y="0"/>
                    <a:pt x="54444" y="0"/>
                  </a:cubicBezTo>
                  <a:close/>
                </a:path>
              </a:pathLst>
            </a:custGeom>
            <a:solidFill>
              <a:srgbClr val="E01837"/>
            </a:solidFill>
          </p:spPr>
        </p:sp>
        <p:sp>
          <p:nvSpPr>
            <p:cNvPr name="TextBox 9" id="9"/>
            <p:cNvSpPr txBox="true"/>
            <p:nvPr/>
          </p:nvSpPr>
          <p:spPr>
            <a:xfrm>
              <a:off x="0" y="-85725"/>
              <a:ext cx="167516" cy="194614"/>
            </a:xfrm>
            <a:prstGeom prst="rect">
              <a:avLst/>
            </a:prstGeom>
          </p:spPr>
          <p:txBody>
            <a:bodyPr anchor="ctr" rtlCol="false" tIns="50800" lIns="50800" bIns="50800" rIns="50800"/>
            <a:lstStyle/>
            <a:p>
              <a:pPr algn="ctr">
                <a:lnSpc>
                  <a:spcPts val="3200"/>
                </a:lnSpc>
              </a:pPr>
            </a:p>
          </p:txBody>
        </p:sp>
      </p:grpSp>
      <p:sp>
        <p:nvSpPr>
          <p:cNvPr name="TextBox 10" id="10"/>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11" id="11"/>
          <p:cNvSpPr txBox="true"/>
          <p:nvPr/>
        </p:nvSpPr>
        <p:spPr>
          <a:xfrm rot="0">
            <a:off x="672807" y="1931522"/>
            <a:ext cx="9142934" cy="118427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4. Once you are on the Advising/Registration Tab, Select the term you are registering for, Summer or Fall, to navigate to the Registration Form you need.</a:t>
            </a:r>
          </a:p>
        </p:txBody>
      </p:sp>
      <p:sp>
        <p:nvSpPr>
          <p:cNvPr name="TextBox 12" id="12"/>
          <p:cNvSpPr txBox="true"/>
          <p:nvPr/>
        </p:nvSpPr>
        <p:spPr>
          <a:xfrm rot="0">
            <a:off x="10178620" y="7798146"/>
            <a:ext cx="2237382" cy="384175"/>
          </a:xfrm>
          <a:prstGeom prst="rect">
            <a:avLst/>
          </a:prstGeom>
        </p:spPr>
        <p:txBody>
          <a:bodyPr anchor="t" rtlCol="false" tIns="0" lIns="0" bIns="0" rIns="0">
            <a:spAutoFit/>
          </a:bodyPr>
          <a:lstStyle/>
          <a:p>
            <a:pPr algn="ctr">
              <a:lnSpc>
                <a:spcPts val="3200"/>
              </a:lnSpc>
              <a:spcBef>
                <a:spcPct val="0"/>
              </a:spcBef>
            </a:pPr>
            <a:r>
              <a:rPr lang="en-US" sz="2000">
                <a:solidFill>
                  <a:srgbClr val="000000"/>
                </a:solidFill>
                <a:latin typeface="Inter"/>
                <a:ea typeface="Inter"/>
                <a:cs typeface="Inter"/>
                <a:sym typeface="Inter"/>
              </a:rPr>
              <a:t>Choose your term!</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158192" y="7217533"/>
            <a:ext cx="3101108" cy="2445999"/>
          </a:xfrm>
          <a:custGeom>
            <a:avLst/>
            <a:gdLst/>
            <a:ahLst/>
            <a:cxnLst/>
            <a:rect r="r" b="b" t="t" l="l"/>
            <a:pathLst>
              <a:path h="2445999" w="3101108">
                <a:moveTo>
                  <a:pt x="3101108" y="0"/>
                </a:moveTo>
                <a:lnTo>
                  <a:pt x="0" y="0"/>
                </a:lnTo>
                <a:lnTo>
                  <a:pt x="0" y="2445999"/>
                </a:lnTo>
                <a:lnTo>
                  <a:pt x="3101108" y="2445999"/>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672807" y="3683432"/>
            <a:ext cx="11644178" cy="5227360"/>
          </a:xfrm>
          <a:custGeom>
            <a:avLst/>
            <a:gdLst/>
            <a:ahLst/>
            <a:cxnLst/>
            <a:rect r="r" b="b" t="t" l="l"/>
            <a:pathLst>
              <a:path h="5227360" w="11644178">
                <a:moveTo>
                  <a:pt x="0" y="0"/>
                </a:moveTo>
                <a:lnTo>
                  <a:pt x="11644178" y="0"/>
                </a:lnTo>
                <a:lnTo>
                  <a:pt x="11644178" y="5227359"/>
                </a:lnTo>
                <a:lnTo>
                  <a:pt x="0" y="5227359"/>
                </a:lnTo>
                <a:lnTo>
                  <a:pt x="0" y="0"/>
                </a:lnTo>
                <a:close/>
              </a:path>
            </a:pathLst>
          </a:custGeom>
          <a:blipFill>
            <a:blip r:embed="rId7"/>
            <a:stretch>
              <a:fillRect l="0" t="0" r="0" b="0"/>
            </a:stretch>
          </a:blipFill>
        </p:spPr>
      </p:sp>
      <p:sp>
        <p:nvSpPr>
          <p:cNvPr name="TextBox 6" id="6"/>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7" id="7"/>
          <p:cNvSpPr txBox="true"/>
          <p:nvPr/>
        </p:nvSpPr>
        <p:spPr>
          <a:xfrm rot="0">
            <a:off x="672807" y="1931522"/>
            <a:ext cx="9142934" cy="158432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5. Fill out the Summer or Fall Dual Enrollment Form. Choose from the classes recommended by Shoals or select Other and typre in the name of the class you want to take. Make sure you answer all questions, but you should leave question 18 blank. That is for NWSCC Office use only.</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04AAD"/>
        </a:solidFill>
      </p:bgPr>
    </p:bg>
    <p:spTree>
      <p:nvGrpSpPr>
        <p:cNvPr id="1" name=""/>
        <p:cNvGrpSpPr/>
        <p:nvPr/>
      </p:nvGrpSpPr>
      <p:grpSpPr>
        <a:xfrm>
          <a:off x="0" y="0"/>
          <a:ext cx="0" cy="0"/>
          <a:chOff x="0" y="0"/>
          <a:chExt cx="0" cy="0"/>
        </a:xfrm>
      </p:grpSpPr>
      <p:sp>
        <p:nvSpPr>
          <p:cNvPr name="Freeform 2" id="2"/>
          <p:cNvSpPr/>
          <p:nvPr/>
        </p:nvSpPr>
        <p:spPr>
          <a:xfrm flipH="false" flipV="false" rot="0">
            <a:off x="9315821" y="-1861879"/>
            <a:ext cx="11597407" cy="8666426"/>
          </a:xfrm>
          <a:custGeom>
            <a:avLst/>
            <a:gdLst/>
            <a:ahLst/>
            <a:cxnLst/>
            <a:rect r="r" b="b" t="t" l="l"/>
            <a:pathLst>
              <a:path h="8666426" w="11597407">
                <a:moveTo>
                  <a:pt x="0" y="0"/>
                </a:moveTo>
                <a:lnTo>
                  <a:pt x="11597406" y="0"/>
                </a:lnTo>
                <a:lnTo>
                  <a:pt x="11597406" y="8666425"/>
                </a:lnTo>
                <a:lnTo>
                  <a:pt x="0" y="8666425"/>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true" flipV="false" rot="0">
            <a:off x="14158192" y="7217533"/>
            <a:ext cx="3101108" cy="2445999"/>
          </a:xfrm>
          <a:custGeom>
            <a:avLst/>
            <a:gdLst/>
            <a:ahLst/>
            <a:cxnLst/>
            <a:rect r="r" b="b" t="t" l="l"/>
            <a:pathLst>
              <a:path h="2445999" w="3101108">
                <a:moveTo>
                  <a:pt x="3101108" y="0"/>
                </a:moveTo>
                <a:lnTo>
                  <a:pt x="0" y="0"/>
                </a:lnTo>
                <a:lnTo>
                  <a:pt x="0" y="2445999"/>
                </a:lnTo>
                <a:lnTo>
                  <a:pt x="3101108" y="2445999"/>
                </a:lnTo>
                <a:lnTo>
                  <a:pt x="3101108"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3258683" y="-43325"/>
            <a:ext cx="5029317" cy="5029317"/>
          </a:xfrm>
          <a:custGeom>
            <a:avLst/>
            <a:gdLst/>
            <a:ahLst/>
            <a:cxnLst/>
            <a:rect r="r" b="b" t="t" l="l"/>
            <a:pathLst>
              <a:path h="5029317" w="5029317">
                <a:moveTo>
                  <a:pt x="0" y="0"/>
                </a:moveTo>
                <a:lnTo>
                  <a:pt x="5029317" y="0"/>
                </a:lnTo>
                <a:lnTo>
                  <a:pt x="5029317" y="5029317"/>
                </a:lnTo>
                <a:lnTo>
                  <a:pt x="0" y="5029317"/>
                </a:lnTo>
                <a:lnTo>
                  <a:pt x="0" y="0"/>
                </a:lnTo>
                <a:close/>
              </a:path>
            </a:pathLst>
          </a:custGeom>
          <a:blipFill>
            <a:blip r:embed="rId6"/>
            <a:stretch>
              <a:fillRect l="0" t="0" r="0" b="0"/>
            </a:stretch>
          </a:blipFill>
        </p:spPr>
      </p:sp>
      <p:sp>
        <p:nvSpPr>
          <p:cNvPr name="Freeform 5" id="5"/>
          <p:cNvSpPr/>
          <p:nvPr/>
        </p:nvSpPr>
        <p:spPr>
          <a:xfrm flipH="false" flipV="false" rot="0">
            <a:off x="1366685" y="3382497"/>
            <a:ext cx="10265092" cy="6500245"/>
          </a:xfrm>
          <a:custGeom>
            <a:avLst/>
            <a:gdLst/>
            <a:ahLst/>
            <a:cxnLst/>
            <a:rect r="r" b="b" t="t" l="l"/>
            <a:pathLst>
              <a:path h="6500245" w="10265092">
                <a:moveTo>
                  <a:pt x="0" y="0"/>
                </a:moveTo>
                <a:lnTo>
                  <a:pt x="10265092" y="0"/>
                </a:lnTo>
                <a:lnTo>
                  <a:pt x="10265092" y="6500244"/>
                </a:lnTo>
                <a:lnTo>
                  <a:pt x="0" y="6500244"/>
                </a:lnTo>
                <a:lnTo>
                  <a:pt x="0" y="0"/>
                </a:lnTo>
                <a:close/>
              </a:path>
            </a:pathLst>
          </a:custGeom>
          <a:blipFill>
            <a:blip r:embed="rId7"/>
            <a:stretch>
              <a:fillRect l="0" t="0" r="0" b="0"/>
            </a:stretch>
          </a:blipFill>
        </p:spPr>
      </p:sp>
      <p:sp>
        <p:nvSpPr>
          <p:cNvPr name="TextBox 6" id="6"/>
          <p:cNvSpPr txBox="true"/>
          <p:nvPr/>
        </p:nvSpPr>
        <p:spPr>
          <a:xfrm rot="0">
            <a:off x="174857" y="684209"/>
            <a:ext cx="9332670" cy="1069981"/>
          </a:xfrm>
          <a:prstGeom prst="rect">
            <a:avLst/>
          </a:prstGeom>
        </p:spPr>
        <p:txBody>
          <a:bodyPr anchor="t" rtlCol="false" tIns="0" lIns="0" bIns="0" rIns="0">
            <a:spAutoFit/>
          </a:bodyPr>
          <a:lstStyle/>
          <a:p>
            <a:pPr algn="l">
              <a:lnSpc>
                <a:spcPts val="7472"/>
              </a:lnSpc>
            </a:pPr>
            <a:r>
              <a:rPr lang="en-US" sz="9580" spc="-210">
                <a:solidFill>
                  <a:srgbClr val="E01837"/>
                </a:solidFill>
                <a:latin typeface="Lilita One"/>
                <a:ea typeface="Lilita One"/>
                <a:cs typeface="Lilita One"/>
                <a:sym typeface="Lilita One"/>
              </a:rPr>
              <a:t>Registration Steps</a:t>
            </a:r>
          </a:p>
        </p:txBody>
      </p:sp>
      <p:sp>
        <p:nvSpPr>
          <p:cNvPr name="TextBox 7" id="7"/>
          <p:cNvSpPr txBox="true"/>
          <p:nvPr/>
        </p:nvSpPr>
        <p:spPr>
          <a:xfrm rot="0">
            <a:off x="672807" y="1931522"/>
            <a:ext cx="9142934" cy="1184275"/>
          </a:xfrm>
          <a:prstGeom prst="rect">
            <a:avLst/>
          </a:prstGeom>
        </p:spPr>
        <p:txBody>
          <a:bodyPr anchor="t" rtlCol="false" tIns="0" lIns="0" bIns="0" rIns="0">
            <a:spAutoFit/>
          </a:bodyPr>
          <a:lstStyle/>
          <a:p>
            <a:pPr algn="just">
              <a:lnSpc>
                <a:spcPts val="3200"/>
              </a:lnSpc>
            </a:pPr>
            <a:r>
              <a:rPr lang="en-US" sz="2000">
                <a:solidFill>
                  <a:srgbClr val="FFFFFF"/>
                </a:solidFill>
                <a:latin typeface="Inter"/>
                <a:ea typeface="Inter"/>
                <a:cs typeface="Inter"/>
                <a:sym typeface="Inter"/>
              </a:rPr>
              <a:t>6. Pay close attention to the Continuous Eligibility Policy. Failure to make a 70 or above in a Dual Enrollment course will result in suspension from the Dual Enrollment program for one semester.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DAGnh3Ydquk</dc:identifier>
  <dcterms:modified xsi:type="dcterms:W3CDTF">2011-08-01T06:04:30Z</dcterms:modified>
  <cp:revision>1</cp:revision>
  <dc:title>NWSCC Dual Registration Tutorial</dc:title>
</cp:coreProperties>
</file>